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61" r:id="rId3"/>
    <p:sldId id="268" r:id="rId4"/>
    <p:sldId id="257" r:id="rId5"/>
    <p:sldId id="258" r:id="rId6"/>
    <p:sldId id="259" r:id="rId7"/>
    <p:sldId id="260" r:id="rId8"/>
    <p:sldId id="262" r:id="rId9"/>
    <p:sldId id="263" r:id="rId10"/>
    <p:sldId id="264" r:id="rId11"/>
    <p:sldId id="267" r:id="rId12"/>
    <p:sldId id="265" r:id="rId13"/>
    <p:sldId id="266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6F7CD16-CF77-42A3-9277-2ACDE079512F}" type="datetimeFigureOut">
              <a:rPr lang="en-US" smtClean="0"/>
              <a:pPr/>
              <a:t>12/30/2009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257684AB-9B83-4BD3-9486-00CFC8F200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6F7CD16-CF77-42A3-9277-2ACDE079512F}" type="datetimeFigureOut">
              <a:rPr lang="en-US" smtClean="0"/>
              <a:pPr/>
              <a:t>12/30/2009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57684AB-9B83-4BD3-9486-00CFC8F200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6F7CD16-CF77-42A3-9277-2ACDE079512F}" type="datetimeFigureOut">
              <a:rPr lang="en-US" smtClean="0"/>
              <a:pPr/>
              <a:t>12/30/2009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57684AB-9B83-4BD3-9486-00CFC8F200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6F7CD16-CF77-42A3-9277-2ACDE079512F}" type="datetimeFigureOut">
              <a:rPr lang="en-US" smtClean="0"/>
              <a:pPr/>
              <a:t>12/30/2009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57684AB-9B83-4BD3-9486-00CFC8F2004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6F7CD16-CF77-42A3-9277-2ACDE079512F}" type="datetimeFigureOut">
              <a:rPr lang="en-US" smtClean="0"/>
              <a:pPr/>
              <a:t>12/30/2009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57684AB-9B83-4BD3-9486-00CFC8F2004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6F7CD16-CF77-42A3-9277-2ACDE079512F}" type="datetimeFigureOut">
              <a:rPr lang="en-US" smtClean="0"/>
              <a:pPr/>
              <a:t>12/30/2009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57684AB-9B83-4BD3-9486-00CFC8F2004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6F7CD16-CF77-42A3-9277-2ACDE079512F}" type="datetimeFigureOut">
              <a:rPr lang="en-US" smtClean="0"/>
              <a:pPr/>
              <a:t>12/30/2009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57684AB-9B83-4BD3-9486-00CFC8F200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6F7CD16-CF77-42A3-9277-2ACDE079512F}" type="datetimeFigureOut">
              <a:rPr lang="en-US" smtClean="0"/>
              <a:pPr/>
              <a:t>12/30/2009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57684AB-9B83-4BD3-9486-00CFC8F2004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6F7CD16-CF77-42A3-9277-2ACDE079512F}" type="datetimeFigureOut">
              <a:rPr lang="en-US" smtClean="0"/>
              <a:pPr/>
              <a:t>12/30/2009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57684AB-9B83-4BD3-9486-00CFC8F200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76F7CD16-CF77-42A3-9277-2ACDE079512F}" type="datetimeFigureOut">
              <a:rPr lang="en-US" smtClean="0"/>
              <a:pPr/>
              <a:t>12/30/2009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57684AB-9B83-4BD3-9486-00CFC8F200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6F7CD16-CF77-42A3-9277-2ACDE079512F}" type="datetimeFigureOut">
              <a:rPr lang="en-US" smtClean="0"/>
              <a:pPr/>
              <a:t>12/30/2009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257684AB-9B83-4BD3-9486-00CFC8F2004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76F7CD16-CF77-42A3-9277-2ACDE079512F}" type="datetimeFigureOut">
              <a:rPr lang="en-US" smtClean="0"/>
              <a:pPr/>
              <a:t>12/30/2009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257684AB-9B83-4BD3-9486-00CFC8F2004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gamtns.org/" TargetMode="Externa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cbs4denver.com/local/prescription.drug.overdose.2.1348928.html" TargetMode="External"/><Relationship Id="rId2" Type="http://schemas.openxmlformats.org/officeDocument/2006/relationships/hyperlink" Target="http://www.lhsfna.org/index.cfm?objectID=B96A3294-D56F-E6FA-9A409D25A5377D4A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www.teenoverthecounterdrugabuse.com/warning-signs-teen-otc-drug-use.html" TargetMode="External"/><Relationship Id="rId4" Type="http://schemas.openxmlformats.org/officeDocument/2006/relationships/hyperlink" Target="http://dasis3.samhsa.gov/PrxInput.aspx?STATE=Georgia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What is in your</a:t>
            </a:r>
            <a:br>
              <a:rPr lang="en-US" dirty="0" smtClean="0"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</a:br>
            <a:r>
              <a:rPr lang="en-US" dirty="0" smtClean="0"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 medicine cabinet?</a:t>
            </a:r>
            <a:endParaRPr lang="en-US" dirty="0"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By: </a:t>
            </a:r>
            <a:r>
              <a:rPr lang="en-US" dirty="0" err="1" smtClean="0"/>
              <a:t>Kalee</a:t>
            </a:r>
            <a:r>
              <a:rPr lang="en-US" dirty="0" smtClean="0"/>
              <a:t> Adams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Step 3 – Dispose</a:t>
            </a:r>
          </a:p>
          <a:p>
            <a:pPr lvl="1"/>
            <a:r>
              <a:rPr lang="en-US" sz="2800" dirty="0" smtClean="0"/>
              <a:t>Discard expired or unused medications.</a:t>
            </a:r>
          </a:p>
          <a:p>
            <a:pPr lvl="1"/>
            <a:r>
              <a:rPr lang="en-US" sz="2800" dirty="0" smtClean="0"/>
              <a:t>To prevent a teenager or other person from refilling an unauthorized prescription, remove labels or other identifiable information from pill bottles and packages before discarding them.</a:t>
            </a:r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3 Steps to </a:t>
            </a:r>
            <a:r>
              <a:rPr lang="en-US" dirty="0" smtClean="0"/>
              <a:t>Help </a:t>
            </a:r>
            <a:br>
              <a:rPr lang="en-US" dirty="0" smtClean="0"/>
            </a:br>
            <a:r>
              <a:rPr lang="en-US" dirty="0" smtClean="0"/>
              <a:t>Safeguard Your Teen (cont.)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Educate yourself first about drugs and the dangers of using the drugs.</a:t>
            </a:r>
          </a:p>
          <a:p>
            <a:r>
              <a:rPr lang="en-US" dirty="0" smtClean="0"/>
              <a:t>Talk with your teen when you will not have to be rushed.</a:t>
            </a:r>
            <a:endParaRPr lang="en-US" dirty="0" smtClean="0"/>
          </a:p>
          <a:p>
            <a:r>
              <a:rPr lang="en-US" dirty="0" smtClean="0"/>
              <a:t>Ask your teen what he or she knows about OTC or prescription drugs.	</a:t>
            </a:r>
          </a:p>
          <a:p>
            <a:r>
              <a:rPr lang="en-US" dirty="0" smtClean="0"/>
              <a:t>Listen openly to your teen.</a:t>
            </a:r>
          </a:p>
          <a:p>
            <a:r>
              <a:rPr lang="en-US" dirty="0" smtClean="0"/>
              <a:t>Establish rules and consequences with your teen about the use of drugs.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Tips for Talking with Your Teen About OTC and Prescription Drug Use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>
            <a:normAutofit fontScale="70000" lnSpcReduction="20000"/>
          </a:bodyPr>
          <a:lstStyle/>
          <a:p>
            <a:r>
              <a:rPr lang="en-US" sz="2600" dirty="0" smtClean="0"/>
              <a:t>The </a:t>
            </a:r>
            <a:r>
              <a:rPr lang="en-US" sz="2600" dirty="0" err="1" smtClean="0"/>
              <a:t>Pittard</a:t>
            </a:r>
            <a:r>
              <a:rPr lang="en-US" sz="2600" dirty="0" smtClean="0"/>
              <a:t> Clinic</a:t>
            </a:r>
            <a:endParaRPr lang="en-US" sz="2600" dirty="0"/>
          </a:p>
          <a:p>
            <a:pPr>
              <a:buNone/>
            </a:pPr>
            <a:r>
              <a:rPr lang="en-US" sz="2600" dirty="0" smtClean="0"/>
              <a:t>1654 Falls Rd.</a:t>
            </a:r>
          </a:p>
          <a:p>
            <a:pPr>
              <a:buNone/>
            </a:pPr>
            <a:r>
              <a:rPr lang="en-US" sz="2600" dirty="0" err="1" smtClean="0"/>
              <a:t>Toccoa</a:t>
            </a:r>
            <a:r>
              <a:rPr lang="en-US" sz="2600" dirty="0" smtClean="0"/>
              <a:t>, GA 30577</a:t>
            </a:r>
          </a:p>
          <a:p>
            <a:pPr>
              <a:buNone/>
            </a:pPr>
            <a:r>
              <a:rPr lang="en-US" sz="2600" dirty="0" smtClean="0"/>
              <a:t>706-886-4420</a:t>
            </a:r>
          </a:p>
          <a:p>
            <a:pPr>
              <a:buNone/>
            </a:pPr>
            <a:endParaRPr lang="en-US" sz="2600" dirty="0" smtClean="0"/>
          </a:p>
          <a:p>
            <a:r>
              <a:rPr lang="en-US" sz="2600" dirty="0" err="1" smtClean="0"/>
              <a:t>Toccoa</a:t>
            </a:r>
            <a:r>
              <a:rPr lang="en-US" sz="2600" dirty="0" smtClean="0"/>
              <a:t> Counseling Center</a:t>
            </a:r>
          </a:p>
          <a:p>
            <a:pPr>
              <a:buNone/>
            </a:pPr>
            <a:r>
              <a:rPr lang="en-US" sz="2600" dirty="0" smtClean="0"/>
              <a:t>141 West Savannah St.</a:t>
            </a:r>
          </a:p>
          <a:p>
            <a:pPr>
              <a:buNone/>
            </a:pPr>
            <a:r>
              <a:rPr lang="en-US" sz="2600" dirty="0" err="1" smtClean="0"/>
              <a:t>Toccoa</a:t>
            </a:r>
            <a:r>
              <a:rPr lang="en-US" sz="2600" dirty="0" smtClean="0"/>
              <a:t>, GA 30577</a:t>
            </a:r>
          </a:p>
          <a:p>
            <a:pPr>
              <a:buNone/>
            </a:pPr>
            <a:r>
              <a:rPr lang="en-US" sz="2600" dirty="0" smtClean="0"/>
              <a:t>706-886-1335</a:t>
            </a:r>
          </a:p>
          <a:p>
            <a:pPr>
              <a:buNone/>
            </a:pPr>
            <a:endParaRPr lang="en-US" dirty="0" smtClean="0"/>
          </a:p>
          <a:p>
            <a:r>
              <a:rPr lang="en-US" sz="2600" dirty="0" err="1" smtClean="0"/>
              <a:t>Avita</a:t>
            </a:r>
            <a:r>
              <a:rPr lang="en-US" sz="2600" dirty="0" smtClean="0"/>
              <a:t> Behavioral Health Services</a:t>
            </a:r>
          </a:p>
          <a:p>
            <a:pPr>
              <a:buNone/>
            </a:pPr>
            <a:r>
              <a:rPr lang="en-US" sz="2600" dirty="0" smtClean="0"/>
              <a:t>1763 </a:t>
            </a:r>
            <a:r>
              <a:rPr lang="en-US" sz="2600" dirty="0" err="1" smtClean="0"/>
              <a:t>Fernside</a:t>
            </a:r>
            <a:r>
              <a:rPr lang="en-US" sz="2600" dirty="0" smtClean="0"/>
              <a:t> Drive</a:t>
            </a:r>
          </a:p>
          <a:p>
            <a:pPr>
              <a:buNone/>
            </a:pPr>
            <a:r>
              <a:rPr lang="en-US" sz="2600" dirty="0" err="1" smtClean="0"/>
              <a:t>Toccoa</a:t>
            </a:r>
            <a:r>
              <a:rPr lang="en-US" sz="2600" dirty="0" smtClean="0"/>
              <a:t>, GA 30577</a:t>
            </a:r>
          </a:p>
          <a:p>
            <a:pPr>
              <a:buNone/>
            </a:pPr>
            <a:r>
              <a:rPr lang="en-US" sz="2600" dirty="0" smtClean="0"/>
              <a:t>706-282-4542</a:t>
            </a:r>
          </a:p>
          <a:p>
            <a:pPr>
              <a:buNone/>
            </a:pPr>
            <a:r>
              <a:rPr lang="en-US" sz="2600" dirty="0" smtClean="0">
                <a:hlinkClick r:id="rId2"/>
              </a:rPr>
              <a:t>www.gamtns.org</a:t>
            </a:r>
            <a:endParaRPr lang="en-US" sz="2600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95800" y="1524000"/>
            <a:ext cx="4038600" cy="4525963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endParaRPr lang="en-US" sz="2600" dirty="0" smtClean="0"/>
          </a:p>
          <a:p>
            <a:r>
              <a:rPr lang="en-US" sz="2600" dirty="0" err="1" smtClean="0"/>
              <a:t>Laurelwood</a:t>
            </a:r>
            <a:r>
              <a:rPr lang="en-US" sz="2600" dirty="0" smtClean="0"/>
              <a:t> </a:t>
            </a:r>
            <a:r>
              <a:rPr lang="en-US" sz="2600" dirty="0" smtClean="0"/>
              <a:t>Hospital</a:t>
            </a:r>
          </a:p>
          <a:p>
            <a:pPr>
              <a:buNone/>
            </a:pPr>
            <a:r>
              <a:rPr lang="en-US" sz="2600" dirty="0" smtClean="0"/>
              <a:t>200 Wisteria Drive</a:t>
            </a:r>
          </a:p>
          <a:p>
            <a:pPr>
              <a:buNone/>
            </a:pPr>
            <a:r>
              <a:rPr lang="en-US" sz="2600" dirty="0" smtClean="0"/>
              <a:t>Gainesville, GA 30501</a:t>
            </a:r>
          </a:p>
          <a:p>
            <a:pPr>
              <a:buNone/>
            </a:pPr>
            <a:r>
              <a:rPr lang="en-US" sz="2600" dirty="0" smtClean="0"/>
              <a:t>770-219-3800</a:t>
            </a:r>
          </a:p>
          <a:p>
            <a:pPr>
              <a:buNone/>
            </a:pPr>
            <a:endParaRPr lang="en-US" sz="2600" dirty="0" smtClean="0"/>
          </a:p>
          <a:p>
            <a:r>
              <a:rPr lang="en-US" sz="2600" dirty="0" smtClean="0"/>
              <a:t>Prescription Drug Abuse Hotline</a:t>
            </a:r>
          </a:p>
          <a:p>
            <a:pPr>
              <a:buNone/>
            </a:pPr>
            <a:r>
              <a:rPr lang="en-US" sz="2600" dirty="0" smtClean="0"/>
              <a:t>866-784-8911 (toll free)</a:t>
            </a:r>
          </a:p>
          <a:p>
            <a:pPr>
              <a:buNone/>
            </a:pPr>
            <a:endParaRPr lang="en-US" sz="2600" dirty="0" smtClean="0"/>
          </a:p>
          <a:p>
            <a:endParaRPr lang="en-US" sz="2600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Resources Available </a:t>
            </a:r>
            <a:r>
              <a:rPr lang="en-US" dirty="0" smtClean="0"/>
              <a:t>If Your Teen is Abusing OTC or Prescription Drugs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sz="1800" dirty="0" smtClean="0"/>
              <a:t>Becker, J. (2007). Prescription Drug Abuse Hotline. Retrieved December 30, 2009 from lhsfna.org </a:t>
            </a:r>
            <a:r>
              <a:rPr lang="en-US" sz="1800" dirty="0" smtClean="0"/>
              <a:t>Web site: </a:t>
            </a:r>
            <a:r>
              <a:rPr lang="en-US" sz="1800" dirty="0" smtClean="0">
                <a:hlinkClick r:id="rId2"/>
              </a:rPr>
              <a:t>http://</a:t>
            </a:r>
            <a:r>
              <a:rPr lang="en-US" sz="1800" dirty="0" smtClean="0">
                <a:hlinkClick r:id="rId2"/>
              </a:rPr>
              <a:t>www.lhsfna.org/index.cfm?objectID=B96A3294-D56F-E6FA-9A409D25A5377D4A</a:t>
            </a:r>
            <a:endParaRPr lang="en-US" sz="1800" dirty="0" smtClean="0"/>
          </a:p>
          <a:p>
            <a:pPr>
              <a:buNone/>
            </a:pPr>
            <a:endParaRPr lang="en-US" sz="1800" dirty="0" smtClean="0"/>
          </a:p>
          <a:p>
            <a:r>
              <a:rPr lang="en-US" sz="1800" dirty="0" smtClean="0"/>
              <a:t>Boyd, S. (2009). Teens recovering after prescription drug overdose. Retrieved December 30, 2009 from cbs4denver.com </a:t>
            </a:r>
            <a:r>
              <a:rPr lang="en-US" sz="1800" dirty="0" smtClean="0"/>
              <a:t>Web site: </a:t>
            </a:r>
            <a:r>
              <a:rPr lang="en-US" sz="1800" dirty="0" smtClean="0">
                <a:hlinkClick r:id="rId3"/>
              </a:rPr>
              <a:t>http://</a:t>
            </a:r>
            <a:r>
              <a:rPr lang="en-US" sz="1800" dirty="0" smtClean="0">
                <a:hlinkClick r:id="rId3"/>
              </a:rPr>
              <a:t>cbs4denver.com/local/prescription.drug.overdose.2.1348928.html</a:t>
            </a:r>
            <a:endParaRPr lang="en-US" sz="1800" dirty="0" smtClean="0"/>
          </a:p>
          <a:p>
            <a:pPr>
              <a:buNone/>
            </a:pPr>
            <a:endParaRPr lang="en-US" sz="1800" dirty="0" smtClean="0"/>
          </a:p>
          <a:p>
            <a:r>
              <a:rPr lang="en-US" sz="1800" dirty="0" smtClean="0"/>
              <a:t>Net Wellness (2009). What parents need to know about prescription and OTC drug abuse. Retrieved December 30, 2009 </a:t>
            </a:r>
            <a:r>
              <a:rPr lang="en-US" sz="1800" dirty="0" smtClean="0"/>
              <a:t>from netwellness.org Web site: http://www.netwellness.org/healthtopics/substanceabuse/dangerousdrugs.cfm</a:t>
            </a:r>
            <a:endParaRPr lang="en-US" sz="1800" dirty="0" smtClean="0"/>
          </a:p>
          <a:p>
            <a:pPr>
              <a:buNone/>
            </a:pPr>
            <a:endParaRPr lang="en-US" sz="1800" dirty="0" smtClean="0"/>
          </a:p>
          <a:p>
            <a:r>
              <a:rPr lang="en-US" sz="1800" dirty="0" smtClean="0"/>
              <a:t>NIDA (2009). NIDA Info Facts: Prescription and Over-the-counter medications. Retrieved December 30, 2009 </a:t>
            </a:r>
            <a:r>
              <a:rPr lang="en-US" sz="1800" dirty="0" smtClean="0"/>
              <a:t>from nida.nih.gov Web site: http://www.nida.nih.gov/infofacts/PainMed.html</a:t>
            </a:r>
          </a:p>
          <a:p>
            <a:pPr>
              <a:buNone/>
            </a:pPr>
            <a:endParaRPr lang="en-US" sz="1800" dirty="0" smtClean="0"/>
          </a:p>
          <a:p>
            <a:r>
              <a:rPr lang="en-US" sz="1800" dirty="0" smtClean="0"/>
              <a:t>Partnerships for a Drug Free America (2008). Not in my house. Retrieved December 30, 2009 from </a:t>
            </a:r>
            <a:r>
              <a:rPr lang="en-US" sz="1800" dirty="0" smtClean="0"/>
              <a:t>drugfree.org Web site: http://www.drugfree.org/notinmyhouse/</a:t>
            </a:r>
            <a:endParaRPr lang="en-US" sz="1800" dirty="0" smtClean="0"/>
          </a:p>
          <a:p>
            <a:pPr>
              <a:buNone/>
            </a:pPr>
            <a:endParaRPr lang="en-US" sz="1800" dirty="0" smtClean="0"/>
          </a:p>
          <a:p>
            <a:r>
              <a:rPr lang="en-US" sz="1800" dirty="0" smtClean="0"/>
              <a:t>SAMHSA. Substance Abuse Treatment Facility Locator. Retrieved December 30, 2009 from dasis3.samhsa.go Web site: </a:t>
            </a:r>
            <a:r>
              <a:rPr lang="en-US" sz="1800" dirty="0" smtClean="0">
                <a:hlinkClick r:id="rId4"/>
              </a:rPr>
              <a:t>http</a:t>
            </a:r>
            <a:r>
              <a:rPr lang="en-US" sz="1800" dirty="0" smtClean="0">
                <a:hlinkClick r:id="rId4"/>
              </a:rPr>
              <a:t>://</a:t>
            </a:r>
            <a:r>
              <a:rPr lang="en-US" sz="1800" dirty="0" smtClean="0">
                <a:hlinkClick r:id="rId4"/>
              </a:rPr>
              <a:t>dasis3.samhsa.gov/PrxInput.aspx?STATE=Georgia</a:t>
            </a:r>
            <a:endParaRPr lang="en-US" sz="1800" dirty="0" smtClean="0"/>
          </a:p>
          <a:p>
            <a:endParaRPr lang="en-US" sz="1800" dirty="0" smtClean="0"/>
          </a:p>
          <a:p>
            <a:r>
              <a:rPr lang="en-US" sz="1800" dirty="0" smtClean="0"/>
              <a:t>Teen Prescription and OTC Drug Abuse (2008</a:t>
            </a:r>
            <a:r>
              <a:rPr lang="en-US" sz="1800" dirty="0" smtClean="0"/>
              <a:t>). How to talk to your teen about OTC drugs. Retrieved December 30, 2009 </a:t>
            </a:r>
            <a:r>
              <a:rPr lang="en-US" sz="1800" dirty="0" smtClean="0"/>
              <a:t>from teenoverthecounterdrugabuse.com Web site: http://www.teenoverthecounterdrugabuse.com/how-to-talk-to-your-teen-about-otc-drugs.html</a:t>
            </a:r>
            <a:endParaRPr lang="en-US" sz="1800" dirty="0" smtClean="0"/>
          </a:p>
          <a:p>
            <a:pPr>
              <a:buNone/>
            </a:pPr>
            <a:endParaRPr lang="en-US" sz="1800" dirty="0" smtClean="0"/>
          </a:p>
          <a:p>
            <a:r>
              <a:rPr lang="en-US" sz="1800" dirty="0" smtClean="0"/>
              <a:t>Teen Prescription and OTC Drug Abuse (2008). Warning signs of teen OTC drug use. Retrieved December 30, 2009 from teenoverthecounterdrugabuse.com </a:t>
            </a:r>
            <a:r>
              <a:rPr lang="en-US" sz="1800" dirty="0" smtClean="0"/>
              <a:t>Web site: </a:t>
            </a:r>
            <a:r>
              <a:rPr lang="en-US" sz="1800" dirty="0" smtClean="0">
                <a:hlinkClick r:id="rId5"/>
              </a:rPr>
              <a:t>http://</a:t>
            </a:r>
            <a:r>
              <a:rPr lang="en-US" sz="1800" dirty="0" smtClean="0">
                <a:hlinkClick r:id="rId5"/>
              </a:rPr>
              <a:t>www.teenoverthecounterdrugabuse.com/warning-signs-teen-otc-drug-use.html</a:t>
            </a:r>
            <a:endParaRPr lang="en-US" sz="1800" dirty="0" smtClean="0"/>
          </a:p>
          <a:p>
            <a:endParaRPr lang="en-US" sz="1800" dirty="0" smtClean="0"/>
          </a:p>
          <a:p>
            <a:endParaRPr lang="en-US" sz="18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533400" y="1600200"/>
            <a:ext cx="8229600" cy="4525963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en-US" dirty="0" smtClean="0"/>
              <a:t>At Justice High School in Boulder, CO there are five teens who are recovering from a drug overdose on prescription drugs. Police were called to the school because the kids were suspected of overdosing. Sarah Huntley, a spokeswoman for Boulder Police said, “</a:t>
            </a:r>
            <a:r>
              <a:rPr lang="en-US" dirty="0" smtClean="0"/>
              <a:t>"When paramedics got there they found students who were sick to their stomach, one of whom was vomiting quite a bit," </a:t>
            </a:r>
            <a:r>
              <a:rPr lang="en-US" dirty="0" smtClean="0"/>
              <a:t>One of the students had taken approximately five anti-inflammatory pills that were found in the parent’s medicine cabinet. The teen had brought the pills to school to give them to a friend. The five students involved were taken to the hospital for treatment. All of them are okay. This story was in the Colorado and Denver News on December 3, 2009.</a:t>
            </a:r>
          </a:p>
          <a:p>
            <a:pPr>
              <a:buNone/>
            </a:pPr>
            <a:r>
              <a:rPr lang="en-US" sz="1400" dirty="0" smtClean="0"/>
              <a:t>This story found </a:t>
            </a:r>
            <a:r>
              <a:rPr lang="en-US" sz="1400" dirty="0" smtClean="0"/>
              <a:t>at cbs4denver.com Web site: http://cbs4denver.com/local/prescription.drug.overdose.2.1348928.html</a:t>
            </a:r>
            <a:endParaRPr lang="en-US" sz="1600" dirty="0" smtClean="0"/>
          </a:p>
          <a:p>
            <a:pPr>
              <a:buNone/>
            </a:pPr>
            <a:endParaRPr lang="en-US" sz="14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 The News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524000"/>
            <a:ext cx="8001000" cy="3810000"/>
          </a:xfrm>
        </p:spPr>
        <p:txBody>
          <a:bodyPr>
            <a:normAutofit fontScale="90000"/>
          </a:bodyPr>
          <a:lstStyle/>
          <a:p>
            <a:pPr algn="ctr"/>
            <a:r>
              <a:rPr lang="en-US" sz="4400" dirty="0" smtClean="0"/>
              <a:t>Question to Ponder:</a:t>
            </a:r>
            <a:br>
              <a:rPr lang="en-US" sz="4400" dirty="0" smtClean="0"/>
            </a:br>
            <a:r>
              <a:rPr lang="en-US" sz="4400" dirty="0" smtClean="0"/>
              <a:t/>
            </a:r>
            <a:br>
              <a:rPr lang="en-US" sz="4400" dirty="0" smtClean="0"/>
            </a:br>
            <a:r>
              <a:rPr lang="en-US" sz="4400" dirty="0" smtClean="0"/>
              <a:t>What medications are in </a:t>
            </a:r>
            <a:br>
              <a:rPr lang="en-US" sz="4400" dirty="0" smtClean="0"/>
            </a:br>
            <a:r>
              <a:rPr lang="en-US" sz="4400" dirty="0" smtClean="0"/>
              <a:t>your medicine cabinet that your teen could potentially use to get high?</a:t>
            </a:r>
            <a:endParaRPr lang="en-US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2,500 teens a day use a prescription drug to get high</a:t>
            </a:r>
          </a:p>
          <a:p>
            <a:r>
              <a:rPr lang="en-US" dirty="0" smtClean="0"/>
              <a:t>2.1 </a:t>
            </a:r>
            <a:r>
              <a:rPr lang="en-US" dirty="0" smtClean="0"/>
              <a:t>million teens abused prescription drugs in </a:t>
            </a:r>
            <a:r>
              <a:rPr lang="en-US" dirty="0" smtClean="0"/>
              <a:t>2006</a:t>
            </a:r>
          </a:p>
          <a:p>
            <a:r>
              <a:rPr lang="en-US" dirty="0" smtClean="0"/>
              <a:t>About 1 in 11 teens have abused OTC drugs</a:t>
            </a:r>
            <a:endParaRPr lang="en-US" dirty="0" smtClean="0"/>
          </a:p>
          <a:p>
            <a:r>
              <a:rPr lang="en-US" dirty="0" smtClean="0"/>
              <a:t>Most commonly abused prescription drugs are pain relievers, tranquilizers, stimulants, and depressants</a:t>
            </a:r>
          </a:p>
          <a:p>
            <a:r>
              <a:rPr lang="en-US" dirty="0" smtClean="0"/>
              <a:t>OTC and prescription drugs are easily accessible, inexpensive, and are thought by teens to be safer to use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Over the Counter and Prescription                        Drug Use Facts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err="1" smtClean="0"/>
              <a:t>Xanax</a:t>
            </a:r>
            <a:endParaRPr lang="en-US" dirty="0" smtClean="0"/>
          </a:p>
          <a:p>
            <a:r>
              <a:rPr lang="en-US" dirty="0" smtClean="0"/>
              <a:t>Valium</a:t>
            </a:r>
          </a:p>
          <a:p>
            <a:r>
              <a:rPr lang="en-US" dirty="0" err="1" smtClean="0"/>
              <a:t>OxyContin</a:t>
            </a:r>
            <a:r>
              <a:rPr lang="en-US" dirty="0" smtClean="0"/>
              <a:t>                        </a:t>
            </a:r>
          </a:p>
          <a:p>
            <a:r>
              <a:rPr lang="en-US" dirty="0" err="1" smtClean="0"/>
              <a:t>Vicodin</a:t>
            </a:r>
            <a:endParaRPr lang="en-US" dirty="0" smtClean="0"/>
          </a:p>
          <a:p>
            <a:r>
              <a:rPr lang="en-US" dirty="0" smtClean="0"/>
              <a:t>Demerol</a:t>
            </a:r>
          </a:p>
          <a:p>
            <a:r>
              <a:rPr lang="en-US" dirty="0" smtClean="0"/>
              <a:t>Ritalin</a:t>
            </a:r>
          </a:p>
          <a:p>
            <a:r>
              <a:rPr lang="en-US" dirty="0" smtClean="0"/>
              <a:t>Codeine</a:t>
            </a:r>
          </a:p>
          <a:p>
            <a:r>
              <a:rPr lang="en-US" dirty="0" smtClean="0"/>
              <a:t>Cold medications such as Sudafed</a:t>
            </a:r>
          </a:p>
          <a:p>
            <a:r>
              <a:rPr lang="en-US" dirty="0" smtClean="0"/>
              <a:t>Cough medications such as Robitussin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Diet pills</a:t>
            </a:r>
          </a:p>
          <a:p>
            <a:r>
              <a:rPr lang="en-US" dirty="0" smtClean="0"/>
              <a:t>Tylenol, ibuprofen, or other pain relievers</a:t>
            </a:r>
          </a:p>
          <a:p>
            <a:r>
              <a:rPr lang="en-US" dirty="0" smtClean="0"/>
              <a:t>Motion sickness medications</a:t>
            </a:r>
          </a:p>
          <a:p>
            <a:pPr>
              <a:buNone/>
            </a:pPr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mtClean="0"/>
              <a:t>Popular OTC and Prescription Drugs being used by Teens</a:t>
            </a:r>
            <a:endParaRPr lang="en-US" dirty="0"/>
          </a:p>
        </p:txBody>
      </p:sp>
      <p:pic>
        <p:nvPicPr>
          <p:cNvPr id="4" name="Picture 3" descr="pill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486400" y="4114800"/>
            <a:ext cx="1981200" cy="1828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676400"/>
            <a:ext cx="8229600" cy="4525963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Missing medications from medicine cabinet</a:t>
            </a:r>
          </a:p>
          <a:p>
            <a:r>
              <a:rPr lang="en-US" dirty="0" smtClean="0"/>
              <a:t>Grades begin to decline</a:t>
            </a:r>
          </a:p>
          <a:p>
            <a:r>
              <a:rPr lang="en-US" dirty="0" smtClean="0"/>
              <a:t>Lack of money due to buying drugs</a:t>
            </a:r>
          </a:p>
          <a:p>
            <a:r>
              <a:rPr lang="en-US" dirty="0" smtClean="0"/>
              <a:t>Mood swings</a:t>
            </a:r>
          </a:p>
          <a:p>
            <a:r>
              <a:rPr lang="en-US" dirty="0" smtClean="0"/>
              <a:t>Sick feeling</a:t>
            </a:r>
          </a:p>
          <a:p>
            <a:r>
              <a:rPr lang="en-US" dirty="0" smtClean="0"/>
              <a:t>Shaky</a:t>
            </a:r>
          </a:p>
          <a:p>
            <a:r>
              <a:rPr lang="en-US" dirty="0" smtClean="0"/>
              <a:t>Aggressive behaviors</a:t>
            </a:r>
          </a:p>
          <a:p>
            <a:r>
              <a:rPr lang="en-US" dirty="0" smtClean="0"/>
              <a:t>Engaging in illegal activities</a:t>
            </a:r>
          </a:p>
          <a:p>
            <a:r>
              <a:rPr lang="en-US" dirty="0" smtClean="0"/>
              <a:t>Change in interests, hobbies, and friends</a:t>
            </a:r>
          </a:p>
          <a:p>
            <a:r>
              <a:rPr lang="en-US" dirty="0" smtClean="0"/>
              <a:t>Change in appearance and hygiene</a:t>
            </a:r>
          </a:p>
          <a:p>
            <a:pPr>
              <a:buNone/>
            </a:pPr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Signs that your teen may be </a:t>
            </a:r>
            <a:br>
              <a:rPr lang="en-US" dirty="0" smtClean="0"/>
            </a:br>
            <a:r>
              <a:rPr lang="en-US" dirty="0" smtClean="0"/>
              <a:t>abusing drugs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533400" y="1600200"/>
            <a:ext cx="8229600" cy="4525963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Dependence on drug</a:t>
            </a:r>
          </a:p>
          <a:p>
            <a:r>
              <a:rPr lang="en-US" dirty="0" smtClean="0"/>
              <a:t>Drowsiness</a:t>
            </a:r>
          </a:p>
          <a:p>
            <a:r>
              <a:rPr lang="en-US" dirty="0" smtClean="0"/>
              <a:t>Constipation</a:t>
            </a:r>
          </a:p>
          <a:p>
            <a:r>
              <a:rPr lang="en-US" dirty="0" smtClean="0"/>
              <a:t>Slowed heart rate and respiration or irregular heart rate</a:t>
            </a:r>
          </a:p>
          <a:p>
            <a:r>
              <a:rPr lang="en-US" dirty="0" smtClean="0"/>
              <a:t>Impaired motor function</a:t>
            </a:r>
          </a:p>
          <a:p>
            <a:r>
              <a:rPr lang="en-US" dirty="0" smtClean="0"/>
              <a:t>Nausea or vomiting</a:t>
            </a:r>
          </a:p>
          <a:p>
            <a:r>
              <a:rPr lang="en-US" dirty="0" smtClean="0"/>
              <a:t>Increased blood pressure</a:t>
            </a:r>
          </a:p>
          <a:p>
            <a:r>
              <a:rPr lang="en-US" dirty="0" smtClean="0"/>
              <a:t>Seizures</a:t>
            </a:r>
          </a:p>
          <a:p>
            <a:r>
              <a:rPr lang="en-US" dirty="0" smtClean="0"/>
              <a:t>Dangerously high body temperature</a:t>
            </a:r>
          </a:p>
          <a:p>
            <a:r>
              <a:rPr lang="en-US" dirty="0" smtClean="0"/>
              <a:t>Paranoia</a:t>
            </a:r>
          </a:p>
          <a:p>
            <a:r>
              <a:rPr lang="en-US" dirty="0" smtClean="0"/>
              <a:t>Brain damage</a:t>
            </a:r>
          </a:p>
          <a:p>
            <a:r>
              <a:rPr lang="en-US" dirty="0" smtClean="0"/>
              <a:t>Death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Effects of using OTC and prescription drugs on the body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905000"/>
            <a:ext cx="8229600" cy="4525963"/>
          </a:xfrm>
        </p:spPr>
        <p:txBody>
          <a:bodyPr>
            <a:normAutofit/>
          </a:bodyPr>
          <a:lstStyle/>
          <a:p>
            <a:pPr marL="624078" indent="-514350"/>
            <a:r>
              <a:rPr lang="en-US" sz="2800" dirty="0" smtClean="0"/>
              <a:t>Step 1 – Monitor</a:t>
            </a:r>
          </a:p>
          <a:p>
            <a:pPr marL="880110" lvl="1" indent="-514350"/>
            <a:r>
              <a:rPr lang="en-US" sz="2800" dirty="0" smtClean="0"/>
              <a:t>Know how many pills are in your home</a:t>
            </a:r>
          </a:p>
          <a:p>
            <a:pPr marL="880110" lvl="1" indent="-514350"/>
            <a:r>
              <a:rPr lang="en-US" sz="2800" dirty="0" smtClean="0"/>
              <a:t>Keep track of any refills</a:t>
            </a:r>
          </a:p>
          <a:p>
            <a:pPr marL="880110" lvl="1" indent="-514350"/>
            <a:r>
              <a:rPr lang="en-US" sz="2800" dirty="0" smtClean="0"/>
              <a:t>Monitor dosages </a:t>
            </a:r>
          </a:p>
          <a:p>
            <a:pPr marL="880110" lvl="1" indent="-514350"/>
            <a:r>
              <a:rPr lang="en-US" sz="2800" dirty="0" smtClean="0"/>
              <a:t>Encourage family members to monitor their medications</a:t>
            </a:r>
          </a:p>
          <a:p>
            <a:pPr marL="880110" lvl="1" indent="-514350">
              <a:buNone/>
            </a:pPr>
            <a:endParaRPr lang="en-US" sz="2800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3 Steps to </a:t>
            </a:r>
            <a:r>
              <a:rPr lang="en-US" dirty="0" smtClean="0"/>
              <a:t>Help</a:t>
            </a:r>
            <a:r>
              <a:rPr lang="en-US" dirty="0" smtClean="0"/>
              <a:t> </a:t>
            </a:r>
            <a:br>
              <a:rPr lang="en-US" dirty="0" smtClean="0"/>
            </a:br>
            <a:r>
              <a:rPr lang="en-US" dirty="0" smtClean="0"/>
              <a:t>Safeguard </a:t>
            </a:r>
            <a:r>
              <a:rPr lang="en-US" dirty="0" smtClean="0"/>
              <a:t>Your Teen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Step 2 – Secure</a:t>
            </a:r>
          </a:p>
          <a:p>
            <a:pPr lvl="1"/>
            <a:r>
              <a:rPr lang="en-US" sz="2800" dirty="0" smtClean="0"/>
              <a:t>Hide medications in a secure place other than a medicine cabinet.</a:t>
            </a:r>
          </a:p>
          <a:p>
            <a:pPr lvl="1"/>
            <a:r>
              <a:rPr lang="en-US" sz="2800" dirty="0" smtClean="0"/>
              <a:t>Keep medications in a locked cabinet that your teen does not have access to.</a:t>
            </a:r>
          </a:p>
          <a:p>
            <a:pPr lvl="1"/>
            <a:r>
              <a:rPr lang="en-US" sz="2800" dirty="0" smtClean="0"/>
              <a:t>Encourage other family members to secure medications.</a:t>
            </a:r>
          </a:p>
          <a:p>
            <a:pPr lvl="1"/>
            <a:r>
              <a:rPr lang="en-US" sz="2800" dirty="0" smtClean="0"/>
              <a:t>Encourage parents of your teenager’s friends to secure their medications.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3 Steps to Help</a:t>
            </a:r>
            <a:br>
              <a:rPr lang="en-US" dirty="0" smtClean="0"/>
            </a:br>
            <a:r>
              <a:rPr lang="en-US" dirty="0" smtClean="0"/>
              <a:t>Safeguard Your Teen (cont.)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Verve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230</TotalTime>
  <Words>828</Words>
  <Application>Microsoft Office PowerPoint</Application>
  <PresentationFormat>On-screen Show (4:3)</PresentationFormat>
  <Paragraphs>114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Concourse</vt:lpstr>
      <vt:lpstr>What is in your  medicine cabinet?</vt:lpstr>
      <vt:lpstr>In The News</vt:lpstr>
      <vt:lpstr>Question to Ponder:  What medications are in  your medicine cabinet that your teen could potentially use to get high?</vt:lpstr>
      <vt:lpstr>Over the Counter and Prescription                        Drug Use Facts</vt:lpstr>
      <vt:lpstr>Popular OTC and Prescription Drugs being used by Teens</vt:lpstr>
      <vt:lpstr>Signs that your teen may be  abusing drugs</vt:lpstr>
      <vt:lpstr>Effects of using OTC and prescription drugs on the body</vt:lpstr>
      <vt:lpstr>3 Steps to Help  Safeguard Your Teen</vt:lpstr>
      <vt:lpstr>3 Steps to Help Safeguard Your Teen (cont.)</vt:lpstr>
      <vt:lpstr>3 Steps to Help  Safeguard Your Teen (cont.)</vt:lpstr>
      <vt:lpstr>Tips for Talking with Your Teen About OTC and Prescription Drug Use</vt:lpstr>
      <vt:lpstr>Resources Available If Your Teen is Abusing OTC or Prescription Drugs</vt:lpstr>
      <vt:lpstr>References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What is in your  medicine cabinet?</dc:title>
  <dc:creator>Kalee</dc:creator>
  <cp:lastModifiedBy>Kalee</cp:lastModifiedBy>
  <cp:revision>40</cp:revision>
  <dcterms:created xsi:type="dcterms:W3CDTF">2009-12-30T05:13:42Z</dcterms:created>
  <dcterms:modified xsi:type="dcterms:W3CDTF">2009-12-31T06:33:39Z</dcterms:modified>
</cp:coreProperties>
</file>